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6" r:id="rId2"/>
    <p:sldMasterId id="2147483677" r:id="rId3"/>
    <p:sldMasterId id="2147483678" r:id="rId4"/>
    <p:sldMasterId id="2147483679" r:id="rId5"/>
  </p:sldMasterIdLst>
  <p:notesMasterIdLst>
    <p:notesMasterId r:id="rId42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9144000" cy="5143500" type="screen16x9"/>
  <p:notesSz cx="6858000" cy="9144000"/>
  <p:embeddedFontLst>
    <p:embeddedFont>
      <p:font typeface="Open Sans" panose="02020500000000000000" charset="0"/>
      <p:regular r:id="rId43"/>
      <p:bold r:id="rId44"/>
      <p:italic r:id="rId45"/>
      <p:boldItalic r:id="rId46"/>
    </p:embeddedFont>
    <p:embeddedFont>
      <p:font typeface="PT Sans Narrow" panose="02020500000000000000" charset="0"/>
      <p:regular r:id="rId47"/>
      <p:bold r:id="rId48"/>
    </p:embeddedFont>
    <p:embeddedFont>
      <p:font typeface="Bree Serif" panose="02020500000000000000" charset="0"/>
      <p:regular r:id="rId49"/>
    </p:embeddedFont>
    <p:embeddedFont>
      <p:font typeface="Microsoft JhengHei" panose="020B0604030504040204" pitchFamily="34" charset="-120"/>
      <p:regular r:id="rId50"/>
      <p:bold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Microsoft Yahei" panose="020B0503020204020204" pitchFamily="34" charset="-122"/>
      <p:regular r:id="rId56"/>
      <p:bold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78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3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4.fntdata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32f6d741a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32f6d741a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4465de0c08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4465de0c08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434014439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434014439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44d6ab2a38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44d6ab2a38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44d6ab2a38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44d6ab2a38_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a4f2d01abb51d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a4f2d01abb51d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434014439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434014439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6ff7d677394f0bb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6ff7d677394f0bb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44d6ab2a3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44d6ab2a3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44681aab1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44681aab1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434014439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434014439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43401443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434014439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44681aab1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44681aab1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44681aab13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44681aab13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44681aab13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44681aab13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6ff7d677394f0bb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6ff7d677394f0bb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453814259f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453814259f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4347367b0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4347367b0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453814259f_17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g453814259f_17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g453814259f_17_21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453814259f_5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4" name="Google Shape;394;g453814259f_5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453814259f_5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g453814259f_5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g453814259f_5_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453814259f_5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have to mention we measure the carbon for 4 hours per days!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g453814259f_5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34014439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34014439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44b0f0cbd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have to mention we measure the carbon for 4 hours per days!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g44b0f0cbd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453814259f_5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g453814259f_5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g453814259f_5_178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453814259f_5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7" name="Google Shape;447;g453814259f_5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453814259f_5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6" name="Google Shape;456;g453814259f_5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TBC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4340144397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4340144397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4465de0c08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4465de0c08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4347367b0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4347367b0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34014439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434014439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409006              408364              369132        375268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44d6ab2a38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44d6ab2a38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446f8eaaac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446f8eaaac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4465de0c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4465de0c0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4465de0c0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4465de0c0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44d6ab2a38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44d6ab2a38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PT Sans Narrow"/>
              <a:buNone/>
              <a:defRPr sz="5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PT Sans Narrow"/>
              <a:buNone/>
              <a:defRPr sz="5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PT Sans Narrow"/>
              <a:buNone/>
              <a:defRPr sz="5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PT Sans Narrow"/>
              <a:buNone/>
              <a:defRPr sz="5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PT Sans Narrow"/>
              <a:buNone/>
              <a:defRPr sz="5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PT Sans Narrow"/>
              <a:buNone/>
              <a:defRPr sz="5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PT Sans Narrow"/>
              <a:buNone/>
              <a:defRPr sz="5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PT Sans Narrow"/>
              <a:buNone/>
              <a:defRPr sz="5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PT Sans Narrow"/>
              <a:buNone/>
              <a:defRPr sz="5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T Sans Narrow"/>
              <a:buNone/>
              <a:defRPr sz="24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ldNum" idx="12"/>
          </p:nvPr>
        </p:nvSpPr>
        <p:spPr>
          <a:xfrm>
            <a:off x="8472487" y="4663678"/>
            <a:ext cx="549275" cy="39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sldNum" idx="12"/>
          </p:nvPr>
        </p:nvSpPr>
        <p:spPr>
          <a:xfrm>
            <a:off x="8472487" y="4663678"/>
            <a:ext cx="5493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 rot="5400000">
            <a:off x="5463777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body" idx="1"/>
          </p:nvPr>
        </p:nvSpPr>
        <p:spPr>
          <a:xfrm rot="5400000">
            <a:off x="1272779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body" idx="1"/>
          </p:nvPr>
        </p:nvSpPr>
        <p:spPr>
          <a:xfrm rot="5400000">
            <a:off x="2874763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24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28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28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2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Google Shape;152;p2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2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>
  <p:cSld name="區段標題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3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9" name="Google Shape;169;p32"/>
          <p:cNvSpPr txBox="1">
            <a:spLocks noGrp="1"/>
          </p:cNvSpPr>
          <p:nvPr>
            <p:ph type="sldNum" idx="12"/>
          </p:nvPr>
        </p:nvSpPr>
        <p:spPr>
          <a:xfrm>
            <a:off x="8472487" y="4663678"/>
            <a:ext cx="5493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Font typeface="PT Sans Narrow"/>
              <a:buNone/>
              <a:defRPr sz="13000" b="1" i="0" u="none" strike="noStrike" cap="none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Font typeface="PT Sans Narrow"/>
              <a:buNone/>
              <a:defRPr sz="13000" b="1" i="0" u="none" strike="noStrike" cap="none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Font typeface="PT Sans Narrow"/>
              <a:buNone/>
              <a:defRPr sz="13000" b="1" i="0" u="none" strike="noStrike" cap="none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Font typeface="PT Sans Narrow"/>
              <a:buNone/>
              <a:defRPr sz="13000" b="1" i="0" u="none" strike="noStrike" cap="none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Font typeface="PT Sans Narrow"/>
              <a:buNone/>
              <a:defRPr sz="13000" b="1" i="0" u="none" strike="noStrike" cap="none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Font typeface="PT Sans Narrow"/>
              <a:buNone/>
              <a:defRPr sz="13000" b="1" i="0" u="none" strike="noStrike" cap="none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Font typeface="PT Sans Narrow"/>
              <a:buNone/>
              <a:defRPr sz="13000" b="1" i="0" u="none" strike="noStrike" cap="none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Font typeface="PT Sans Narrow"/>
              <a:buNone/>
              <a:defRPr sz="13000" b="1" i="0" u="none" strike="noStrike" cap="none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Font typeface="PT Sans Narrow"/>
              <a:buNone/>
              <a:defRPr sz="13000" b="1" i="0" u="none" strike="noStrike" cap="none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r>
              <a:t>xx%</a:t>
            </a:r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T Sans Narrow"/>
              <a:buNone/>
              <a:defRPr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T Sans Narrow"/>
              <a:buNone/>
              <a:defRPr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T Sans Narrow"/>
              <a:buNone/>
              <a:defRPr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T Sans Narrow"/>
              <a:buNone/>
              <a:defRPr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T Sans Narrow"/>
              <a:buNone/>
              <a:defRPr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T Sans Narrow"/>
              <a:buNone/>
              <a:defRPr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T Sans Narrow"/>
              <a:buNone/>
              <a:defRPr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T Sans Narrow"/>
              <a:buNone/>
              <a:defRPr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T Sans Narrow"/>
              <a:buNone/>
              <a:defRPr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T Sans Narrow"/>
              <a:buNone/>
              <a:defRPr sz="54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T Sans Narrow"/>
              <a:buNone/>
              <a:defRPr sz="54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T Sans Narrow"/>
              <a:buNone/>
              <a:defRPr sz="54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T Sans Narrow"/>
              <a:buNone/>
              <a:defRPr sz="54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T Sans Narrow"/>
              <a:buNone/>
              <a:defRPr sz="54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T Sans Narrow"/>
              <a:buNone/>
              <a:defRPr sz="54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T Sans Narrow"/>
              <a:buNone/>
              <a:defRPr sz="54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T Sans Narrow"/>
              <a:buNone/>
              <a:defRPr sz="54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T Sans Narrow"/>
              <a:buNone/>
              <a:defRPr sz="54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" name="Google Shape;52;p1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PT Sans Narrow"/>
              <a:buNone/>
              <a:defRPr sz="42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PT Sans Narrow"/>
              <a:buNone/>
              <a:defRPr sz="42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PT Sans Narrow"/>
              <a:buNone/>
              <a:defRPr sz="42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PT Sans Narrow"/>
              <a:buNone/>
              <a:defRPr sz="42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PT Sans Narrow"/>
              <a:buNone/>
              <a:defRPr sz="42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PT Sans Narrow"/>
              <a:buNone/>
              <a:defRPr sz="42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PT Sans Narrow"/>
              <a:buNone/>
              <a:defRPr sz="42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PT Sans Narrow"/>
              <a:buNone/>
              <a:defRPr sz="42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PT Sans Narrow"/>
              <a:buNone/>
              <a:defRPr sz="42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ldNum" idx="12"/>
          </p:nvPr>
        </p:nvSpPr>
        <p:spPr>
          <a:xfrm>
            <a:off x="8472487" y="4663678"/>
            <a:ext cx="549275" cy="39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ldNum" idx="12"/>
          </p:nvPr>
        </p:nvSpPr>
        <p:spPr>
          <a:xfrm>
            <a:off x="8472487" y="4663678"/>
            <a:ext cx="5493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3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p31"/>
          <p:cNvSpPr txBox="1">
            <a:spLocks noGrp="1"/>
          </p:cNvSpPr>
          <p:nvPr>
            <p:ph type="sldNum" idx="12"/>
          </p:nvPr>
        </p:nvSpPr>
        <p:spPr>
          <a:xfrm>
            <a:off x="8472487" y="4663678"/>
            <a:ext cx="5493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chool.ecc.org.hk/tc_chi/highlights/files/01_Guidance_for_Completing_the_Self-Assessment_Manual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3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環保小組 </a:t>
            </a:r>
            <a:endParaRPr/>
          </a:p>
        </p:txBody>
      </p:sp>
      <p:sp>
        <p:nvSpPr>
          <p:cNvPr id="175" name="Google Shape;175;p33"/>
          <p:cNvSpPr txBox="1">
            <a:spLocks noGrp="1"/>
          </p:cNvSpPr>
          <p:nvPr>
            <p:ph type="subTitle" idx="1"/>
          </p:nvPr>
        </p:nvSpPr>
        <p:spPr>
          <a:xfrm>
            <a:off x="2137250" y="2774175"/>
            <a:ext cx="4870500" cy="12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5D 馮瀚賢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5D 鄭景禧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                    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 txBox="1">
            <a:spLocks noGrp="1"/>
          </p:cNvSpPr>
          <p:nvPr>
            <p:ph type="title"/>
          </p:nvPr>
        </p:nvSpPr>
        <p:spPr>
          <a:xfrm>
            <a:off x="311700" y="3123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節能 </a:t>
            </a:r>
            <a:r>
              <a:rPr lang="en-GB" sz="2400"/>
              <a:t>校</a:t>
            </a:r>
            <a:r>
              <a:rPr lang="en-GB" sz="2400">
                <a:latin typeface="Arial"/>
                <a:ea typeface="Arial"/>
                <a:cs typeface="Arial"/>
                <a:sym typeface="Arial"/>
              </a:rPr>
              <a:t>內</a:t>
            </a:r>
            <a:r>
              <a:rPr lang="en-GB" sz="2400"/>
              <a:t>設施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2"/>
          <p:cNvSpPr txBox="1">
            <a:spLocks noGrp="1"/>
          </p:cNvSpPr>
          <p:nvPr>
            <p:ph type="body" idx="1"/>
          </p:nvPr>
        </p:nvSpPr>
        <p:spPr>
          <a:xfrm>
            <a:off x="311700" y="1125300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</a:rPr>
              <a:t>(二) 已</a:t>
            </a: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於不同樓層近新翼的走廊</a:t>
            </a:r>
            <a:r>
              <a:rPr lang="en-GB" sz="2400">
                <a:solidFill>
                  <a:srgbClr val="000000"/>
                </a:solidFill>
              </a:rPr>
              <a:t>安裝自動</a:t>
            </a: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光管感應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</a:t>
            </a:r>
            <a:r>
              <a:rPr lang="en-GB" sz="3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photo</a:t>
            </a:r>
            <a:endParaRPr sz="3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6525" y="1646175"/>
            <a:ext cx="5370952" cy="302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3"/>
          <p:cNvSpPr txBox="1">
            <a:spLocks noGrp="1"/>
          </p:cNvSpPr>
          <p:nvPr>
            <p:ph type="title"/>
          </p:nvPr>
        </p:nvSpPr>
        <p:spPr>
          <a:xfrm>
            <a:off x="252225" y="1278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節能 </a:t>
            </a:r>
            <a:r>
              <a:rPr lang="en-GB" sz="2400"/>
              <a:t>校</a:t>
            </a:r>
            <a:r>
              <a:rPr lang="en-GB" sz="2400">
                <a:solidFill>
                  <a:srgbClr val="EF6C00"/>
                </a:solidFill>
                <a:latin typeface="Arial"/>
                <a:ea typeface="Arial"/>
                <a:cs typeface="Arial"/>
                <a:sym typeface="Arial"/>
              </a:rPr>
              <a:t>內</a:t>
            </a:r>
            <a:r>
              <a:rPr lang="en-GB" sz="2400"/>
              <a:t>設施</a:t>
            </a:r>
            <a:endParaRPr sz="2400"/>
          </a:p>
        </p:txBody>
      </p:sp>
      <p:sp>
        <p:nvSpPr>
          <p:cNvPr id="267" name="Google Shape;267;p43"/>
          <p:cNvSpPr txBox="1">
            <a:spLocks noGrp="1"/>
          </p:cNvSpPr>
          <p:nvPr>
            <p:ph type="body" idx="1"/>
          </p:nvPr>
        </p:nvSpPr>
        <p:spPr>
          <a:xfrm>
            <a:off x="311700" y="960050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</a:rPr>
              <a:t>(三) 禮堂頂部已安裝太陽能熱水</a:t>
            </a: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器</a:t>
            </a:r>
            <a:r>
              <a:rPr lang="en-GB" sz="2400">
                <a:solidFill>
                  <a:srgbClr val="000000"/>
                </a:solidFill>
              </a:rPr>
              <a:t>裝</a:t>
            </a: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置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包括 : 太陽</a:t>
            </a:r>
            <a:r>
              <a:rPr lang="en-GB" sz="2400">
                <a:solidFill>
                  <a:srgbClr val="000000"/>
                </a:solidFill>
              </a:rPr>
              <a:t>能接收板2台、接駁</a:t>
            </a: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喉管出水位2個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(男女更衣室各一)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43"/>
          <p:cNvPicPr preferRelativeResize="0"/>
          <p:nvPr/>
        </p:nvPicPr>
        <p:blipFill rotWithShape="1">
          <a:blip r:embed="rId3">
            <a:alphaModFix/>
          </a:blip>
          <a:srcRect l="8742" t="32715" r="10455" b="35285"/>
          <a:stretch/>
        </p:blipFill>
        <p:spPr>
          <a:xfrm rot="10800000">
            <a:off x="2100511" y="2313724"/>
            <a:ext cx="4824026" cy="2627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4"/>
          <p:cNvSpPr txBox="1">
            <a:spLocks noGrp="1"/>
          </p:cNvSpPr>
          <p:nvPr>
            <p:ph type="title"/>
          </p:nvPr>
        </p:nvSpPr>
        <p:spPr>
          <a:xfrm>
            <a:off x="311700" y="3048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節能約章 2018</a:t>
            </a:r>
            <a:endParaRPr/>
          </a:p>
        </p:txBody>
      </p:sp>
      <p:sp>
        <p:nvSpPr>
          <p:cNvPr id="274" name="Google Shape;274;p44"/>
          <p:cNvSpPr txBox="1"/>
          <p:nvPr/>
        </p:nvSpPr>
        <p:spPr>
          <a:xfrm>
            <a:off x="311700" y="1983250"/>
            <a:ext cx="5126100" cy="22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為應對氣候變化，提倡全民節能，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我們學校支持政府的</a:t>
            </a:r>
            <a:r>
              <a:rPr lang="en-GB" sz="2400" b="1">
                <a:latin typeface="PT Sans Narrow"/>
                <a:ea typeface="PT Sans Narrow"/>
                <a:cs typeface="PT Sans Narrow"/>
                <a:sym typeface="PT Sans Narrow"/>
              </a:rPr>
              <a:t>節能約章 2018</a:t>
            </a:r>
            <a:r>
              <a:rPr lang="en-GB" sz="2400"/>
              <a:t>，並承諾實踐校內節</a:t>
            </a:r>
            <a:r>
              <a:rPr lang="en-GB" sz="2400">
                <a:latin typeface="PT Sans Narrow"/>
                <a:ea typeface="PT Sans Narrow"/>
                <a:cs typeface="PT Sans Narrow"/>
                <a:sym typeface="PT Sans Narrow"/>
              </a:rPr>
              <a:t>約</a:t>
            </a:r>
            <a:r>
              <a:rPr lang="en-GB" sz="2400"/>
              <a:t>能源的措施。</a:t>
            </a:r>
            <a:endParaRPr sz="2400" b="1"/>
          </a:p>
        </p:txBody>
      </p:sp>
      <p:pic>
        <p:nvPicPr>
          <p:cNvPr id="275" name="Google Shape;275;p44" descr="Image result for climate ready hk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1" y="3591024"/>
            <a:ext cx="1244950" cy="124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 rotWithShape="1">
          <a:blip r:embed="rId4">
            <a:alphaModFix/>
          </a:blip>
          <a:srcRect l="2920" t="1706" r="2256" b="1908"/>
          <a:stretch/>
        </p:blipFill>
        <p:spPr>
          <a:xfrm>
            <a:off x="5643775" y="167525"/>
            <a:ext cx="3339450" cy="4668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5"/>
          <p:cNvSpPr txBox="1">
            <a:spLocks noGrp="1"/>
          </p:cNvSpPr>
          <p:nvPr>
            <p:ph type="title"/>
          </p:nvPr>
        </p:nvSpPr>
        <p:spPr>
          <a:xfrm>
            <a:off x="311700" y="39255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節能</a:t>
            </a:r>
            <a:r>
              <a:rPr lang="en-GB" sz="2400"/>
              <a:t> 校</a:t>
            </a:r>
            <a:r>
              <a:rPr lang="en-GB" sz="2400">
                <a:latin typeface="Arial"/>
                <a:ea typeface="Arial"/>
                <a:cs typeface="Arial"/>
                <a:sym typeface="Arial"/>
              </a:rPr>
              <a:t>內</a:t>
            </a:r>
            <a:r>
              <a:rPr lang="en-GB" sz="2400"/>
              <a:t>政策</a:t>
            </a:r>
            <a:endParaRPr sz="2400"/>
          </a:p>
        </p:txBody>
      </p:sp>
      <p:sp>
        <p:nvSpPr>
          <p:cNvPr id="282" name="Google Shape;282;p45"/>
          <p:cNvSpPr txBox="1">
            <a:spLocks noGrp="1"/>
          </p:cNvSpPr>
          <p:nvPr>
            <p:ph type="body" idx="1"/>
          </p:nvPr>
        </p:nvSpPr>
        <p:spPr>
          <a:xfrm>
            <a:off x="-63450" y="1418050"/>
            <a:ext cx="5807400" cy="30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-GB">
                <a:solidFill>
                  <a:srgbClr val="000000"/>
                </a:solidFill>
              </a:rPr>
              <a:t>課室的</a:t>
            </a: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冷氣</a:t>
            </a:r>
            <a:r>
              <a:rPr lang="en-GB">
                <a:solidFill>
                  <a:srgbClr val="000000"/>
                </a:solidFill>
              </a:rPr>
              <a:t>和電燈應在每日中午12:15至12:45</a:t>
            </a: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關掉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(中一級除外)，另如未得老師同意，</a:t>
            </a:r>
            <a:r>
              <a:rPr lang="en-GB">
                <a:solidFill>
                  <a:srgbClr val="000000"/>
                </a:solidFill>
              </a:rPr>
              <a:t>課室的空調和電燈應在</a:t>
            </a: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放學後立即關掉。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1800"/>
              <a:buFont typeface="Arial"/>
              <a:buAutoNum type="arabicPeriod"/>
            </a:pP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冷氣可調較至約25°C左右，以減少浪費電能。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如課室於除後一節無人使用，請同學或班長把冷氣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電燈，風扇及實物投影機等電器關掉。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5575100" y="123049"/>
            <a:ext cx="3468850" cy="477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減廢的重要性</a:t>
            </a:r>
            <a:endParaRPr/>
          </a:p>
        </p:txBody>
      </p:sp>
      <p:sp>
        <p:nvSpPr>
          <p:cNvPr id="289" name="Google Shape;289;p4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-地球資源有限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-物品經過多重加工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-廢物運送到堆填區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-對環境留下永久性破壞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              </a:t>
            </a:r>
            <a:r>
              <a:rPr lang="en-GB" sz="3000" b="1"/>
              <a:t>減廢</a:t>
            </a:r>
            <a:endParaRPr sz="3000" b="1"/>
          </a:p>
        </p:txBody>
      </p:sp>
      <p:pic>
        <p:nvPicPr>
          <p:cNvPr id="290" name="Google Shape;290;p46" descr="Image result for reduce reuse recycle replac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9050" y="758625"/>
            <a:ext cx="2403250" cy="3810401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6"/>
          <p:cNvSpPr/>
          <p:nvPr/>
        </p:nvSpPr>
        <p:spPr>
          <a:xfrm>
            <a:off x="1721500" y="3086100"/>
            <a:ext cx="357000" cy="707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F9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減廢 </a:t>
            </a:r>
            <a:r>
              <a:rPr lang="en-GB" sz="2400"/>
              <a:t>校內設施</a:t>
            </a:r>
            <a:endParaRPr sz="2400"/>
          </a:p>
        </p:txBody>
      </p:sp>
      <p:sp>
        <p:nvSpPr>
          <p:cNvPr id="297" name="Google Shape;297;p4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</a:rPr>
              <a:t>(一) 三色回收箱 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lang="en-GB" sz="2400">
                <a:solidFill>
                  <a:srgbClr val="000000"/>
                </a:solidFill>
              </a:rPr>
              <a:t>位於雨天操場 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lang="en-GB" sz="2400">
                <a:solidFill>
                  <a:srgbClr val="000000"/>
                </a:solidFill>
              </a:rPr>
              <a:t>請同學把可回收的廢物放進箱裏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</a:rPr>
              <a:t>                 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  </a:t>
            </a:r>
            <a:endParaRPr sz="3000">
              <a:solidFill>
                <a:srgbClr val="000000"/>
              </a:solidFill>
            </a:endParaRPr>
          </a:p>
        </p:txBody>
      </p:sp>
      <p:pic>
        <p:nvPicPr>
          <p:cNvPr id="298" name="Google Shape;298;p47" descr="Related image"/>
          <p:cNvPicPr preferRelativeResize="0"/>
          <p:nvPr/>
        </p:nvPicPr>
        <p:blipFill rotWithShape="1">
          <a:blip r:embed="rId3">
            <a:alphaModFix/>
          </a:blip>
          <a:srcRect l="27213" t="9154" r="1844" b="5688"/>
          <a:stretch/>
        </p:blipFill>
        <p:spPr>
          <a:xfrm>
            <a:off x="5735700" y="1222913"/>
            <a:ext cx="3096600" cy="231982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7"/>
          <p:cNvSpPr txBox="1"/>
          <p:nvPr/>
        </p:nvSpPr>
        <p:spPr>
          <a:xfrm>
            <a:off x="5764950" y="3613225"/>
            <a:ext cx="30381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啡膠樽、</a:t>
            </a:r>
            <a:r>
              <a:rPr lang="en-GB" sz="2000" b="1">
                <a:solidFill>
                  <a:srgbClr val="434343"/>
                </a:solidFill>
              </a:rPr>
              <a:t>黃</a:t>
            </a:r>
            <a:r>
              <a:rPr lang="en-GB" sz="2000" b="1"/>
              <a:t>鋁罐</a:t>
            </a:r>
            <a:r>
              <a:rPr lang="en-GB" sz="2000"/>
              <a:t>、</a:t>
            </a:r>
            <a:r>
              <a:rPr lang="en-GB" sz="2000" b="1"/>
              <a:t>藍廢紙</a:t>
            </a:r>
            <a:endParaRPr sz="2000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減廢 </a:t>
            </a:r>
            <a:r>
              <a:rPr lang="en-GB" sz="2400"/>
              <a:t>校內設施</a:t>
            </a:r>
            <a:endParaRPr sz="2400"/>
          </a:p>
        </p:txBody>
      </p:sp>
      <p:sp>
        <p:nvSpPr>
          <p:cNvPr id="305" name="Google Shape;305;p4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</a:rPr>
              <a:t>(二)膠樽回收箱 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lang="en-GB" sz="2400">
                <a:solidFill>
                  <a:srgbClr val="000000"/>
                </a:solidFill>
              </a:rPr>
              <a:t>位於小食部對出零食販賣機旁邊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lang="en-GB" sz="2400">
                <a:solidFill>
                  <a:srgbClr val="000000"/>
                </a:solidFill>
              </a:rPr>
              <a:t>方便同學回收膠樽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                                                                                                </a:t>
            </a:r>
            <a:r>
              <a:rPr lang="en-GB" sz="2400">
                <a:solidFill>
                  <a:srgbClr val="FF0000"/>
                </a:solidFill>
              </a:rPr>
              <a:t>PHOTO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306" name="Google Shape;306;p48"/>
          <p:cNvPicPr preferRelativeResize="0"/>
          <p:nvPr/>
        </p:nvPicPr>
        <p:blipFill rotWithShape="1">
          <a:blip r:embed="rId3">
            <a:alphaModFix/>
          </a:blip>
          <a:srcRect l="19305" t="8182" r="5810" b="11437"/>
          <a:stretch/>
        </p:blipFill>
        <p:spPr>
          <a:xfrm>
            <a:off x="5624675" y="1487775"/>
            <a:ext cx="3398426" cy="345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塑膠回收計劃</a:t>
            </a:r>
            <a:endParaRPr/>
          </a:p>
        </p:txBody>
      </p:sp>
      <p:sp>
        <p:nvSpPr>
          <p:cNvPr id="312" name="Google Shape;312;p49"/>
          <p:cNvSpPr txBox="1">
            <a:spLocks noGrp="1"/>
          </p:cNvSpPr>
          <p:nvPr>
            <p:ph type="body" idx="1"/>
          </p:nvPr>
        </p:nvSpPr>
        <p:spPr>
          <a:xfrm>
            <a:off x="311700" y="1152425"/>
            <a:ext cx="85206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-過去一年參加的膠樽回收活動</a:t>
            </a:r>
            <a:endParaRPr sz="2400"/>
          </a:p>
        </p:txBody>
      </p:sp>
      <p:pic>
        <p:nvPicPr>
          <p:cNvPr id="313" name="Google Shape;31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25" y="1787375"/>
            <a:ext cx="3909924" cy="293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787375"/>
            <a:ext cx="3909939" cy="293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塑膠回收計劃</a:t>
            </a:r>
            <a:endParaRPr/>
          </a:p>
        </p:txBody>
      </p:sp>
      <p:sp>
        <p:nvSpPr>
          <p:cNvPr id="320" name="Google Shape;320;p50"/>
          <p:cNvSpPr txBox="1"/>
          <p:nvPr/>
        </p:nvSpPr>
        <p:spPr>
          <a:xfrm>
            <a:off x="311700" y="1301600"/>
            <a:ext cx="4737300" cy="3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GB" sz="2400"/>
              <a:t>80% 回收商因回收成本太高，拒絕幫我們回收</a:t>
            </a:r>
            <a:r>
              <a:rPr lang="en-GB" sz="2400">
                <a:latin typeface="PT Sans Narrow"/>
                <a:ea typeface="PT Sans Narrow"/>
                <a:cs typeface="PT Sans Narrow"/>
                <a:sym typeface="PT Sans Narrow"/>
              </a:rPr>
              <a:t>塑膠 </a:t>
            </a:r>
            <a:endParaRPr sz="24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PT Sans Narrow"/>
                <a:ea typeface="PT Sans Narrow"/>
                <a:cs typeface="PT Sans Narrow"/>
                <a:sym typeface="PT Sans Narrow"/>
              </a:rPr>
              <a:t>→ </a:t>
            </a:r>
            <a:r>
              <a:rPr lang="en-GB" sz="2400"/>
              <a:t>被迫送到堆填區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GB" sz="2400"/>
              <a:t>與佛教慈濟基金會合作，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轉化塑膠樽成有用產品 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eg. 毛氈,毛巾,衣履,錢包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1" name="Google Shape;321;p50"/>
          <p:cNvPicPr preferRelativeResize="0"/>
          <p:nvPr/>
        </p:nvPicPr>
        <p:blipFill rotWithShape="1">
          <a:blip r:embed="rId3">
            <a:alphaModFix/>
          </a:blip>
          <a:srcRect b="1603"/>
          <a:stretch/>
        </p:blipFill>
        <p:spPr>
          <a:xfrm>
            <a:off x="7180123" y="1763125"/>
            <a:ext cx="1955327" cy="300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2025" y="1763125"/>
            <a:ext cx="2269375" cy="165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2025" y="3421223"/>
            <a:ext cx="2269375" cy="1350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1"/>
          <p:cNvSpPr txBox="1">
            <a:spLocks noGrp="1"/>
          </p:cNvSpPr>
          <p:nvPr>
            <p:ph type="title"/>
          </p:nvPr>
        </p:nvSpPr>
        <p:spPr>
          <a:xfrm>
            <a:off x="311700" y="424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塑膠回收計劃 </a:t>
            </a:r>
            <a:endParaRPr/>
          </a:p>
        </p:txBody>
      </p:sp>
      <p:sp>
        <p:nvSpPr>
          <p:cNvPr id="329" name="Google Shape;329;p5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現況  :(            </a:t>
            </a: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由於效果未如理想          簡化回收方法</a:t>
            </a: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</a:endParaRPr>
          </a:p>
        </p:txBody>
      </p:sp>
      <p:pic>
        <p:nvPicPr>
          <p:cNvPr id="330" name="Google Shape;330;p51"/>
          <p:cNvPicPr preferRelativeResize="0"/>
          <p:nvPr/>
        </p:nvPicPr>
        <p:blipFill rotWithShape="1">
          <a:blip r:embed="rId3">
            <a:alphaModFix/>
          </a:blip>
          <a:srcRect l="5923" r="7225"/>
          <a:stretch/>
        </p:blipFill>
        <p:spPr>
          <a:xfrm>
            <a:off x="1768375" y="1266325"/>
            <a:ext cx="4015448" cy="2600424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1"/>
          <p:cNvSpPr/>
          <p:nvPr/>
        </p:nvSpPr>
        <p:spPr>
          <a:xfrm>
            <a:off x="3631925" y="4072825"/>
            <a:ext cx="682200" cy="25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2" name="Google Shape;332;p51"/>
          <p:cNvPicPr preferRelativeResize="0"/>
          <p:nvPr/>
        </p:nvPicPr>
        <p:blipFill rotWithShape="1">
          <a:blip r:embed="rId4">
            <a:alphaModFix/>
          </a:blip>
          <a:srcRect l="10614" t="19595" r="9931" b="18157"/>
          <a:stretch/>
        </p:blipFill>
        <p:spPr>
          <a:xfrm>
            <a:off x="6298175" y="329816"/>
            <a:ext cx="2534126" cy="3529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綠色學校獎 (第17屆)</a:t>
            </a:r>
            <a:endParaRPr/>
          </a:p>
        </p:txBody>
      </p:sp>
      <p:sp>
        <p:nvSpPr>
          <p:cNvPr id="181" name="Google Shape;181;p3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</a:rPr>
              <a:t>→ 第14屆  (2016年) - 銅獎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</a:rPr>
              <a:t>→ 2019年參加比賽 (第17屆)  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香港</a:t>
            </a:r>
            <a:r>
              <a:rPr lang="en-GB" sz="2400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綠色學校</a:t>
            </a:r>
            <a:r>
              <a:rPr lang="en-GB" sz="2400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獎</a:t>
            </a: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涉及的範疇 :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「學校環境建設」、「環境管理」、「環境教育」、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「環境教育的成效」和「學校成員參與環保活動」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182" name="Google Shape;182;p34" descr="香港綠色學校獎標記" title="香港綠色學校獎標記"/>
          <p:cNvPicPr preferRelativeResize="0"/>
          <p:nvPr/>
        </p:nvPicPr>
        <p:blipFill rotWithShape="1">
          <a:blip r:embed="rId4">
            <a:alphaModFix/>
          </a:blip>
          <a:srcRect l="3440" t="2805" r="4325" b="2426"/>
          <a:stretch/>
        </p:blipFill>
        <p:spPr>
          <a:xfrm>
            <a:off x="7496825" y="2629175"/>
            <a:ext cx="1573275" cy="193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8300" y="199450"/>
            <a:ext cx="1960278" cy="261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2"/>
          <p:cNvSpPr txBox="1">
            <a:spLocks noGrp="1"/>
          </p:cNvSpPr>
          <p:nvPr>
            <p:ph type="title"/>
          </p:nvPr>
        </p:nvSpPr>
        <p:spPr>
          <a:xfrm>
            <a:off x="311700" y="2455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塑膠樽回收箱使用方法</a:t>
            </a:r>
            <a:endParaRPr/>
          </a:p>
        </p:txBody>
      </p:sp>
      <p:sp>
        <p:nvSpPr>
          <p:cNvPr id="338" name="Google Shape;338;p52"/>
          <p:cNvSpPr txBox="1">
            <a:spLocks noGrp="1"/>
          </p:cNvSpPr>
          <p:nvPr>
            <p:ph type="body" idx="1"/>
          </p:nvPr>
        </p:nvSpPr>
        <p:spPr>
          <a:xfrm>
            <a:off x="311700" y="1107498"/>
            <a:ext cx="3600600" cy="2776500"/>
          </a:xfrm>
          <a:prstGeom prst="rect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回收程序: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1. 除去樽上招紙 (包裝紙)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2. 清洗樽身及樽內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3.分開樽蓋,進行回收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只需三步便完成回收步驟</a:t>
            </a:r>
            <a:endParaRPr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3"/>
          <p:cNvSpPr txBox="1">
            <a:spLocks noGrp="1"/>
          </p:cNvSpPr>
          <p:nvPr>
            <p:ph type="title"/>
          </p:nvPr>
        </p:nvSpPr>
        <p:spPr>
          <a:xfrm>
            <a:off x="311700" y="2455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塑膠樽回收箱使用方法</a:t>
            </a:r>
            <a:endParaRPr/>
          </a:p>
        </p:txBody>
      </p:sp>
      <p:sp>
        <p:nvSpPr>
          <p:cNvPr id="344" name="Google Shape;344;p53"/>
          <p:cNvSpPr txBox="1">
            <a:spLocks noGrp="1"/>
          </p:cNvSpPr>
          <p:nvPr>
            <p:ph type="body" idx="1"/>
          </p:nvPr>
        </p:nvSpPr>
        <p:spPr>
          <a:xfrm>
            <a:off x="311700" y="1107498"/>
            <a:ext cx="3600600" cy="2776500"/>
          </a:xfrm>
          <a:prstGeom prst="rect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回收程序: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1. 除去樽上招紙 (包裝紙)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2. 清洗樽身及樽內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3.分開樽蓋,進行回收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只需三步便完成回收步驟</a:t>
            </a:r>
            <a:endParaRPr sz="2400"/>
          </a:p>
        </p:txBody>
      </p:sp>
      <p:sp>
        <p:nvSpPr>
          <p:cNvPr id="345" name="Google Shape;345;p53"/>
          <p:cNvSpPr/>
          <p:nvPr/>
        </p:nvSpPr>
        <p:spPr>
          <a:xfrm>
            <a:off x="4072800" y="1976150"/>
            <a:ext cx="829200" cy="1039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F9000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53"/>
          <p:cNvSpPr txBox="1">
            <a:spLocks noGrp="1"/>
          </p:cNvSpPr>
          <p:nvPr>
            <p:ph type="body" idx="1"/>
          </p:nvPr>
        </p:nvSpPr>
        <p:spPr>
          <a:xfrm>
            <a:off x="5062500" y="1107498"/>
            <a:ext cx="3600600" cy="2776500"/>
          </a:xfrm>
          <a:prstGeom prst="rect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回收程序: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1. 除去樽上招紙 (包裝紙)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2. 清洗樽身及樽內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3.分開樽蓋,進行回收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       </a:t>
            </a:r>
            <a:r>
              <a:rPr lang="en-GB" sz="2400" b="1" i="1">
                <a:solidFill>
                  <a:srgbClr val="FF0000"/>
                </a:solidFill>
              </a:rPr>
              <a:t>兩</a:t>
            </a:r>
            <a:endParaRPr sz="2400" b="1" i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只需三步便完成回收步驟</a:t>
            </a:r>
            <a:endParaRPr sz="2400"/>
          </a:p>
        </p:txBody>
      </p:sp>
      <p:sp>
        <p:nvSpPr>
          <p:cNvPr id="347" name="Google Shape;347;p53"/>
          <p:cNvSpPr/>
          <p:nvPr/>
        </p:nvSpPr>
        <p:spPr>
          <a:xfrm>
            <a:off x="4954550" y="1564050"/>
            <a:ext cx="3936300" cy="440700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53"/>
          <p:cNvSpPr/>
          <p:nvPr/>
        </p:nvSpPr>
        <p:spPr>
          <a:xfrm>
            <a:off x="5678825" y="3222575"/>
            <a:ext cx="462000" cy="5037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4"/>
          <p:cNvSpPr txBox="1">
            <a:spLocks noGrp="1"/>
          </p:cNvSpPr>
          <p:nvPr>
            <p:ph type="title"/>
          </p:nvPr>
        </p:nvSpPr>
        <p:spPr>
          <a:xfrm>
            <a:off x="311700" y="2455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塑膠樽回收箱使用方法</a:t>
            </a:r>
            <a:endParaRPr/>
          </a:p>
        </p:txBody>
      </p:sp>
      <p:sp>
        <p:nvSpPr>
          <p:cNvPr id="354" name="Google Shape;354;p54"/>
          <p:cNvSpPr txBox="1">
            <a:spLocks noGrp="1"/>
          </p:cNvSpPr>
          <p:nvPr>
            <p:ph type="body" idx="1"/>
          </p:nvPr>
        </p:nvSpPr>
        <p:spPr>
          <a:xfrm>
            <a:off x="311700" y="1107498"/>
            <a:ext cx="3600600" cy="2776500"/>
          </a:xfrm>
          <a:prstGeom prst="rect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回收程序: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1. 除去樽上招紙 (包裝紙)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2. 清洗樽身及樽內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3.分開樽蓋,進行回收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只需三步便完成回收步驟</a:t>
            </a:r>
            <a:endParaRPr sz="2400"/>
          </a:p>
        </p:txBody>
      </p:sp>
      <p:sp>
        <p:nvSpPr>
          <p:cNvPr id="355" name="Google Shape;355;p54"/>
          <p:cNvSpPr/>
          <p:nvPr/>
        </p:nvSpPr>
        <p:spPr>
          <a:xfrm>
            <a:off x="4072800" y="1976150"/>
            <a:ext cx="829200" cy="1039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F9000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54"/>
          <p:cNvSpPr txBox="1">
            <a:spLocks noGrp="1"/>
          </p:cNvSpPr>
          <p:nvPr>
            <p:ph type="body" idx="1"/>
          </p:nvPr>
        </p:nvSpPr>
        <p:spPr>
          <a:xfrm>
            <a:off x="5062500" y="1107498"/>
            <a:ext cx="3600600" cy="2776500"/>
          </a:xfrm>
          <a:prstGeom prst="rect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回收程序: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1. 除去樽上招紙 (包裝紙)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2. 清洗樽身及樽內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3.分開樽蓋,進行回收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       </a:t>
            </a:r>
            <a:r>
              <a:rPr lang="en-GB" sz="2400" b="1" i="1">
                <a:solidFill>
                  <a:srgbClr val="FF0000"/>
                </a:solidFill>
              </a:rPr>
              <a:t>兩</a:t>
            </a:r>
            <a:endParaRPr sz="2400" b="1" i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只需三步便完成回收步驟</a:t>
            </a:r>
            <a:endParaRPr sz="2400"/>
          </a:p>
        </p:txBody>
      </p:sp>
      <p:sp>
        <p:nvSpPr>
          <p:cNvPr id="357" name="Google Shape;357;p54"/>
          <p:cNvSpPr/>
          <p:nvPr/>
        </p:nvSpPr>
        <p:spPr>
          <a:xfrm>
            <a:off x="4954550" y="1564050"/>
            <a:ext cx="3936300" cy="440700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4"/>
          <p:cNvSpPr/>
          <p:nvPr/>
        </p:nvSpPr>
        <p:spPr>
          <a:xfrm>
            <a:off x="5678825" y="3222575"/>
            <a:ext cx="462000" cy="5037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4"/>
          <p:cNvSpPr txBox="1"/>
          <p:nvPr/>
        </p:nvSpPr>
        <p:spPr>
          <a:xfrm>
            <a:off x="311700" y="4177775"/>
            <a:ext cx="80124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- 希望有更方便同學的措施後，大家能踴躍參與回收活動 !</a:t>
            </a:r>
            <a:endParaRPr sz="2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5"/>
          <p:cNvSpPr txBox="1">
            <a:spLocks noGrp="1"/>
          </p:cNvSpPr>
          <p:nvPr>
            <p:ph type="title"/>
          </p:nvPr>
        </p:nvSpPr>
        <p:spPr>
          <a:xfrm>
            <a:off x="311700" y="265284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環保科學探究</a:t>
            </a:r>
            <a:endParaRPr/>
          </a:p>
        </p:txBody>
      </p:sp>
      <p:sp>
        <p:nvSpPr>
          <p:cNvPr id="365" name="Google Shape;365;p55"/>
          <p:cNvSpPr txBox="1">
            <a:spLocks noGrp="1"/>
          </p:cNvSpPr>
          <p:nvPr>
            <p:ph type="body" idx="1"/>
          </p:nvPr>
        </p:nvSpPr>
        <p:spPr>
          <a:xfrm>
            <a:off x="311700" y="1245600"/>
            <a:ext cx="8520600" cy="36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主要項目:</a:t>
            </a:r>
            <a:endParaRPr sz="24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UST PROJECT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海岸公園參觀活動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 中四五同學早會</a:t>
            </a:r>
            <a:endParaRPr sz="2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6"/>
          <p:cNvSpPr/>
          <p:nvPr/>
        </p:nvSpPr>
        <p:spPr>
          <a:xfrm>
            <a:off x="0" y="0"/>
            <a:ext cx="9144000" cy="1272000"/>
          </a:xfrm>
          <a:prstGeom prst="rect">
            <a:avLst/>
          </a:prstGeom>
          <a:solidFill>
            <a:srgbClr val="C5D8F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 Community EXPLORE 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Science to Action 2018  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56"/>
          <p:cNvSpPr txBox="1"/>
          <p:nvPr/>
        </p:nvSpPr>
        <p:spPr>
          <a:xfrm>
            <a:off x="0" y="1272000"/>
            <a:ext cx="9144000" cy="9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800"/>
              <a:t>組織 : 香港科技大學 環保部門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800"/>
              <a:t>目的 </a:t>
            </a:r>
            <a:r>
              <a:rPr lang="en-GB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GB" sz="2800"/>
              <a:t>探索</a:t>
            </a:r>
            <a:r>
              <a:rPr lang="en-GB" sz="2800">
                <a:solidFill>
                  <a:schemeClr val="dk1"/>
                </a:solidFill>
              </a:rPr>
              <a:t>學校附近的空氣質素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2" name="Google Shape;372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8371" y="38650"/>
            <a:ext cx="1194694" cy="1194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650" y="2484969"/>
            <a:ext cx="4280350" cy="2407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58764" y="2484975"/>
            <a:ext cx="3210261" cy="240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57"/>
          <p:cNvPicPr preferRelativeResize="0"/>
          <p:nvPr/>
        </p:nvPicPr>
        <p:blipFill rotWithShape="1">
          <a:blip r:embed="rId3">
            <a:alphaModFix/>
          </a:blip>
          <a:srcRect t="31313"/>
          <a:stretch/>
        </p:blipFill>
        <p:spPr>
          <a:xfrm>
            <a:off x="841750" y="493125"/>
            <a:ext cx="7460500" cy="3989601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7"/>
          <p:cNvSpPr txBox="1"/>
          <p:nvPr/>
        </p:nvSpPr>
        <p:spPr>
          <a:xfrm>
            <a:off x="9971600" y="5143500"/>
            <a:ext cx="6987300" cy="8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1" name="Google Shape;381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3500" y="3734675"/>
            <a:ext cx="5497000" cy="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7" descr="Image result for hsbc log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8800" y="699363"/>
            <a:ext cx="922524" cy="24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57" descr="Image result for university of science technology logo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6675" y="555138"/>
            <a:ext cx="1671101" cy="536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4300"/>
            <a:ext cx="9144000" cy="5207801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58"/>
          <p:cNvSpPr txBox="1"/>
          <p:nvPr/>
        </p:nvSpPr>
        <p:spPr>
          <a:xfrm>
            <a:off x="279675" y="237127"/>
            <a:ext cx="7636200" cy="6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>
                <a:solidFill>
                  <a:schemeClr val="dk1"/>
                </a:solidFill>
              </a:rPr>
              <a:t>研究的空氣污染物</a:t>
            </a:r>
            <a:r>
              <a:rPr lang="en-GB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GB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8"/>
          <p:cNvSpPr txBox="1"/>
          <p:nvPr/>
        </p:nvSpPr>
        <p:spPr>
          <a:xfrm>
            <a:off x="486375" y="966698"/>
            <a:ext cx="7785900" cy="28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GB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黑炭</a:t>
            </a:r>
            <a:r>
              <a:rPr lang="en-GB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(BC)</a:t>
            </a:r>
            <a:endParaRPr sz="4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44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氧化氮</a:t>
            </a:r>
            <a:r>
              <a:rPr lang="en-GB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(NO,NO</a:t>
            </a:r>
            <a:r>
              <a:rPr lang="en-GB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GB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4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GB" sz="44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臭氧</a:t>
            </a:r>
            <a:r>
              <a:rPr lang="en-GB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(O</a:t>
            </a:r>
            <a:r>
              <a:rPr lang="en-GB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GB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4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9"/>
          <p:cNvSpPr txBox="1">
            <a:spLocks noGrp="1"/>
          </p:cNvSpPr>
          <p:nvPr>
            <p:ph type="title"/>
          </p:nvPr>
        </p:nvSpPr>
        <p:spPr>
          <a:xfrm>
            <a:off x="0" y="-26194"/>
            <a:ext cx="9144000" cy="659700"/>
          </a:xfrm>
          <a:prstGeom prst="rect">
            <a:avLst/>
          </a:prstGeom>
          <a:solidFill>
            <a:srgbClr val="FFFFCC">
              <a:alpha val="9922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GB" sz="3500" b="1">
                <a:solidFill>
                  <a:srgbClr val="000000"/>
                </a:solidFill>
              </a:rPr>
              <a:t>我們的實驗</a:t>
            </a:r>
            <a:r>
              <a:rPr lang="en-GB" sz="3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地點</a:t>
            </a:r>
            <a:endParaRPr sz="35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97" name="Google Shape;397;p59"/>
          <p:cNvSpPr txBox="1">
            <a:spLocks noGrp="1"/>
          </p:cNvSpPr>
          <p:nvPr>
            <p:ph type="body" idx="1"/>
          </p:nvPr>
        </p:nvSpPr>
        <p:spPr>
          <a:xfrm>
            <a:off x="34925" y="769144"/>
            <a:ext cx="40005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8" name="Google Shape;398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2700" y="2483644"/>
            <a:ext cx="2808684" cy="2646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9"/>
          <p:cNvPicPr preferRelativeResize="0"/>
          <p:nvPr/>
        </p:nvPicPr>
        <p:blipFill rotWithShape="1">
          <a:blip r:embed="rId4">
            <a:alphaModFix/>
          </a:blip>
          <a:srcRect t="-12536"/>
          <a:stretch/>
        </p:blipFill>
        <p:spPr>
          <a:xfrm>
            <a:off x="6021425" y="522950"/>
            <a:ext cx="2556025" cy="191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8924" y="633501"/>
            <a:ext cx="2035875" cy="191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6650" y="2537825"/>
            <a:ext cx="2949419" cy="25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59"/>
          <p:cNvSpPr txBox="1"/>
          <p:nvPr/>
        </p:nvSpPr>
        <p:spPr>
          <a:xfrm>
            <a:off x="34925" y="922400"/>
            <a:ext cx="1378200" cy="624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3000" b="1">
                <a:solidFill>
                  <a:srgbClr val="222222"/>
                </a:solidFill>
              </a:rPr>
              <a:t>化學室</a:t>
            </a:r>
            <a:endParaRPr sz="30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03" name="Google Shape;403;p59"/>
          <p:cNvSpPr txBox="1"/>
          <p:nvPr/>
        </p:nvSpPr>
        <p:spPr>
          <a:xfrm>
            <a:off x="4430550" y="922400"/>
            <a:ext cx="1414800" cy="624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3000" b="1">
                <a:solidFill>
                  <a:srgbClr val="222222"/>
                </a:solidFill>
              </a:rPr>
              <a:t>地理室</a:t>
            </a:r>
            <a:endParaRPr sz="3000" b="1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80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06775" rIns="91425" bIns="1260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600" b="1"/>
              <a:t>量度黑炭的程序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60"/>
          <p:cNvSpPr txBox="1">
            <a:spLocks noGrp="1"/>
          </p:cNvSpPr>
          <p:nvPr>
            <p:ph type="body" idx="1"/>
          </p:nvPr>
        </p:nvSpPr>
        <p:spPr>
          <a:xfrm>
            <a:off x="405000" y="874463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GB"/>
              <a:t>在實驗室</a:t>
            </a:r>
            <a:r>
              <a:rPr lang="en-GB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用濾紙收集黑炭</a:t>
            </a:r>
            <a:r>
              <a:rPr lang="en-GB"/>
              <a:t>，持續4小時</a:t>
            </a:r>
            <a:endParaRPr/>
          </a:p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eriod"/>
            </a:pPr>
            <a:r>
              <a:rPr lang="en-GB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掃描濾紙</a:t>
            </a:r>
            <a:endParaRPr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eriod"/>
            </a:pPr>
            <a:r>
              <a:rPr lang="en-GB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使用電腦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量度</a:t>
            </a:r>
            <a:r>
              <a:rPr lang="en-GB"/>
              <a:t>每張</a:t>
            </a:r>
            <a:r>
              <a:rPr lang="en-GB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濾紙的</a:t>
            </a:r>
            <a:r>
              <a:rPr lang="en-GB" sz="3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RGB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值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i="0" u="none" strike="noStrike" cap="none">
                <a:solidFill>
                  <a:srgbClr val="000000"/>
                </a:solidFill>
              </a:rPr>
              <a:t>(</a:t>
            </a: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顏色強度</a:t>
            </a:r>
            <a:r>
              <a:rPr lang="en-GB" i="0" u="none" strike="noStrike" cap="none">
                <a:solidFill>
                  <a:srgbClr val="000000"/>
                </a:solidFill>
              </a:rPr>
              <a:t>)</a:t>
            </a:r>
            <a:endParaRPr i="0" u="none" strike="noStrike" cap="none">
              <a:solidFill>
                <a:srgbClr val="000000"/>
              </a:solidFill>
            </a:endParaRPr>
          </a:p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eriod"/>
            </a:pPr>
            <a:r>
              <a:rPr lang="en-GB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計算黑炭濃度，作日後比較</a:t>
            </a:r>
            <a:endParaRPr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1" name="Google Shape;411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0150" y="2935625"/>
            <a:ext cx="2943850" cy="2207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81600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 sz="3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黑炭濃度 </a:t>
            </a:r>
            <a:r>
              <a:rPr lang="en-GB" sz="3200" b="1"/>
              <a:t>: </a:t>
            </a:r>
            <a:r>
              <a:rPr lang="en-GB" sz="3200"/>
              <a:t>日夜</a:t>
            </a:r>
            <a:r>
              <a:rPr lang="en-GB" sz="3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比較</a:t>
            </a:r>
            <a:endParaRPr sz="32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7" name="Google Shape;417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8836937" y="-15144750"/>
            <a:ext cx="14549055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61"/>
          <p:cNvPicPr preferRelativeResize="0"/>
          <p:nvPr/>
        </p:nvPicPr>
        <p:blipFill rotWithShape="1">
          <a:blip r:embed="rId4">
            <a:alphaModFix/>
          </a:blip>
          <a:srcRect l="-908" b="-2375"/>
          <a:stretch/>
        </p:blipFill>
        <p:spPr>
          <a:xfrm>
            <a:off x="1118725" y="769812"/>
            <a:ext cx="6293025" cy="231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1026" y="3050075"/>
            <a:ext cx="2794125" cy="209342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61"/>
          <p:cNvSpPr/>
          <p:nvPr/>
        </p:nvSpPr>
        <p:spPr>
          <a:xfrm>
            <a:off x="3606484" y="3582438"/>
            <a:ext cx="5117100" cy="9582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交通為黑炭排放主要因素。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全年活動介紹</a:t>
            </a:r>
            <a:endParaRPr/>
          </a:p>
        </p:txBody>
      </p:sp>
      <p:sp>
        <p:nvSpPr>
          <p:cNvPr id="189" name="Google Shape;189;p3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主題 : </a:t>
            </a: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1 ) 節能減廢    </a:t>
            </a:r>
            <a:endParaRPr sz="30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2 ) 環保科學探究 ( eg.  UST Project &amp;海岸公園)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sz="30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                                                                                          </a:t>
            </a:r>
            <a:endParaRPr sz="30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             </a:t>
            </a:r>
            <a:endParaRPr sz="30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                                    </a:t>
            </a:r>
            <a:endParaRPr sz="30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190" name="Google Shape;190;p35" descr="Image result for recycl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6200" y="263975"/>
            <a:ext cx="1604950" cy="157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81600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 sz="3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黑炭濃度 </a:t>
            </a:r>
            <a:r>
              <a:rPr lang="en-GB" sz="3200" b="1"/>
              <a:t>: 日夜</a:t>
            </a:r>
            <a:r>
              <a:rPr lang="en-GB" sz="3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比較</a:t>
            </a:r>
            <a:endParaRPr sz="32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" name="Google Shape;426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8836937" y="-15144750"/>
            <a:ext cx="14549055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62"/>
          <p:cNvPicPr preferRelativeResize="0"/>
          <p:nvPr/>
        </p:nvPicPr>
        <p:blipFill rotWithShape="1">
          <a:blip r:embed="rId4">
            <a:alphaModFix/>
          </a:blip>
          <a:srcRect l="-908" b="-2375"/>
          <a:stretch/>
        </p:blipFill>
        <p:spPr>
          <a:xfrm>
            <a:off x="1118725" y="769812"/>
            <a:ext cx="6293025" cy="231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1026" y="3050075"/>
            <a:ext cx="2794125" cy="209342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62"/>
          <p:cNvSpPr/>
          <p:nvPr/>
        </p:nvSpPr>
        <p:spPr>
          <a:xfrm>
            <a:off x="3606484" y="3582438"/>
            <a:ext cx="5117100" cy="9582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交通為黑炭排放主要因素。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62"/>
          <p:cNvSpPr/>
          <p:nvPr/>
        </p:nvSpPr>
        <p:spPr>
          <a:xfrm>
            <a:off x="1871675" y="1187225"/>
            <a:ext cx="4672500" cy="9102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431" name="Google Shape;431;p62"/>
          <p:cNvSpPr/>
          <p:nvPr/>
        </p:nvSpPr>
        <p:spPr>
          <a:xfrm>
            <a:off x="1871675" y="2176600"/>
            <a:ext cx="4672500" cy="9102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42725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400"/>
              <a:t>量度</a:t>
            </a:r>
            <a:r>
              <a:rPr lang="en-GB" sz="3400">
                <a:latin typeface="Arial"/>
                <a:ea typeface="Arial"/>
                <a:cs typeface="Arial"/>
                <a:sym typeface="Arial"/>
              </a:rPr>
              <a:t>氧化氮</a:t>
            </a:r>
            <a:r>
              <a:rPr lang="en-GB" sz="3400"/>
              <a:t>的實驗</a:t>
            </a:r>
            <a:r>
              <a:rPr lang="en-GB" sz="3400">
                <a:latin typeface="Arial"/>
                <a:ea typeface="Arial"/>
                <a:cs typeface="Arial"/>
                <a:sym typeface="Arial"/>
              </a:rPr>
              <a:t>儀器</a:t>
            </a:r>
            <a:endParaRPr sz="34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438" name="Google Shape;438;p63"/>
          <p:cNvSpPr txBox="1"/>
          <p:nvPr/>
        </p:nvSpPr>
        <p:spPr>
          <a:xfrm>
            <a:off x="543200" y="2737256"/>
            <a:ext cx="8105700" cy="221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sz="72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9" name="Google Shape;439;p63"/>
          <p:cNvPicPr preferRelativeResize="0"/>
          <p:nvPr/>
        </p:nvPicPr>
        <p:blipFill rotWithShape="1">
          <a:blip r:embed="rId3">
            <a:alphaModFix/>
          </a:blip>
          <a:srcRect b="-6201"/>
          <a:stretch/>
        </p:blipFill>
        <p:spPr>
          <a:xfrm>
            <a:off x="6152305" y="3094875"/>
            <a:ext cx="2929144" cy="1750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2825" y="2816495"/>
            <a:ext cx="1568963" cy="2091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39950" y="911850"/>
            <a:ext cx="1510414" cy="20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3918303" y="620185"/>
            <a:ext cx="1750012" cy="2333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6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88963" y="2830987"/>
            <a:ext cx="2685192" cy="201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6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2825" y="872344"/>
            <a:ext cx="2438706" cy="182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4"/>
          <p:cNvSpPr txBox="1">
            <a:spLocks noGrp="1"/>
          </p:cNvSpPr>
          <p:nvPr>
            <p:ph type="ctrTitle"/>
          </p:nvPr>
        </p:nvSpPr>
        <p:spPr>
          <a:xfrm>
            <a:off x="311150" y="744140"/>
            <a:ext cx="8521800" cy="104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GB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64"/>
          <p:cNvSpPr txBox="1">
            <a:spLocks noGrp="1"/>
          </p:cNvSpPr>
          <p:nvPr>
            <p:ph type="subTitle" idx="1"/>
          </p:nvPr>
        </p:nvSpPr>
        <p:spPr>
          <a:xfrm>
            <a:off x="182775" y="1788365"/>
            <a:ext cx="8521800" cy="310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64"/>
          <p:cNvSpPr txBox="1"/>
          <p:nvPr/>
        </p:nvSpPr>
        <p:spPr>
          <a:xfrm>
            <a:off x="0" y="0"/>
            <a:ext cx="9144000" cy="627600"/>
          </a:xfrm>
          <a:prstGeom prst="rect">
            <a:avLst/>
          </a:prstGeom>
          <a:solidFill>
            <a:srgbClr val="FBD4B4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GB" sz="34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氧化氮 : </a:t>
            </a:r>
            <a:r>
              <a:rPr lang="en-GB" sz="3400" b="1">
                <a:solidFill>
                  <a:srgbClr val="222222"/>
                </a:solidFill>
              </a:rPr>
              <a:t>地理室 </a:t>
            </a:r>
            <a:r>
              <a:rPr lang="en-GB" sz="3400" b="1">
                <a:latin typeface="Calibri"/>
                <a:ea typeface="Calibri"/>
                <a:cs typeface="Calibri"/>
                <a:sym typeface="Calibri"/>
              </a:rPr>
              <a:t>VS</a:t>
            </a:r>
            <a:r>
              <a:rPr lang="en-GB" sz="3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3400" b="1">
                <a:solidFill>
                  <a:srgbClr val="222222"/>
                </a:solidFill>
              </a:rPr>
              <a:t>化學室</a:t>
            </a:r>
            <a:endParaRPr sz="3400" b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875" y="744131"/>
            <a:ext cx="2833049" cy="4054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64"/>
          <p:cNvSpPr txBox="1"/>
          <p:nvPr/>
        </p:nvSpPr>
        <p:spPr>
          <a:xfrm>
            <a:off x="4315875" y="860823"/>
            <a:ext cx="4022700" cy="3937500"/>
          </a:xfrm>
          <a:prstGeom prst="rect">
            <a:avLst/>
          </a:prstGeom>
          <a:solidFill>
            <a:srgbClr val="DAE5F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GB" sz="3200">
                <a:solidFill>
                  <a:srgbClr val="222222"/>
                </a:solidFill>
              </a:rPr>
              <a:t>觀察</a:t>
            </a:r>
            <a:r>
              <a:rPr lang="en-GB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GB" sz="3200">
                <a:solidFill>
                  <a:srgbClr val="222222"/>
                </a:solidFill>
              </a:rPr>
              <a:t>地理室</a:t>
            </a:r>
            <a:r>
              <a:rPr lang="en-GB" sz="3200">
                <a:solidFill>
                  <a:schemeClr val="dk1"/>
                </a:solidFill>
              </a:rPr>
              <a:t>氧化氮</a:t>
            </a:r>
            <a:r>
              <a:rPr lang="en-GB" sz="3200">
                <a:latin typeface="Calibri"/>
                <a:ea typeface="Calibri"/>
                <a:cs typeface="Calibri"/>
                <a:sym typeface="Calibri"/>
              </a:rPr>
              <a:t>的顏色</a:t>
            </a:r>
            <a:r>
              <a:rPr lang="en-GB" sz="3200">
                <a:solidFill>
                  <a:srgbClr val="222222"/>
                </a:solidFill>
              </a:rPr>
              <a:t>比化學室</a:t>
            </a:r>
            <a:r>
              <a:rPr lang="en-GB" sz="3200">
                <a:latin typeface="Calibri"/>
                <a:ea typeface="Calibri"/>
                <a:cs typeface="Calibri"/>
                <a:sym typeface="Calibri"/>
              </a:rPr>
              <a:t>更淺色</a:t>
            </a:r>
            <a:endParaRPr sz="3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GB" sz="3200">
                <a:latin typeface="Calibri"/>
                <a:ea typeface="Calibri"/>
                <a:cs typeface="Calibri"/>
                <a:sym typeface="Calibri"/>
              </a:rPr>
              <a:t>結論</a:t>
            </a:r>
            <a:r>
              <a:rPr lang="en-GB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GB" sz="3200">
                <a:solidFill>
                  <a:srgbClr val="222222"/>
                </a:solidFill>
              </a:rPr>
              <a:t>化學室的</a:t>
            </a:r>
            <a:r>
              <a:rPr lang="en-GB" sz="3200">
                <a:solidFill>
                  <a:schemeClr val="dk1"/>
                </a:solidFill>
              </a:rPr>
              <a:t>氧化氮濃度</a:t>
            </a:r>
            <a:r>
              <a:rPr lang="en-GB" sz="3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3200">
                <a:solidFill>
                  <a:srgbClr val="222222"/>
                </a:solidFill>
              </a:rPr>
              <a:t>比地理室高</a:t>
            </a:r>
            <a:endParaRPr sz="1400" i="0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5"/>
          <p:cNvSpPr txBox="1">
            <a:spLocks noGrp="1"/>
          </p:cNvSpPr>
          <p:nvPr>
            <p:ph type="body" idx="1"/>
          </p:nvPr>
        </p:nvSpPr>
        <p:spPr>
          <a:xfrm>
            <a:off x="185025" y="1112500"/>
            <a:ext cx="8521800" cy="3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1. 研究交通流量對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臭氧</a:t>
            </a:r>
            <a:r>
              <a:rPr lang="en-GB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和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氧化氮</a:t>
            </a:r>
            <a:r>
              <a:rPr lang="en-GB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的影響。</a:t>
            </a:r>
            <a:endParaRPr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en-GB" sz="24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(使用網絡攝像鏡頭計算每小時的車輛數</a:t>
            </a:r>
            <a:r>
              <a:rPr lang="en-GB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GB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探索其他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污染</a:t>
            </a:r>
            <a:r>
              <a:rPr lang="en-GB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潛在因素</a:t>
            </a: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，例如</a:t>
            </a:r>
            <a:r>
              <a:rPr lang="en-GB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不同</a:t>
            </a: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時間、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    季節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、</a:t>
            </a:r>
            <a:r>
              <a:rPr lang="en-GB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風向</a:t>
            </a: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GB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65"/>
          <p:cNvSpPr txBox="1"/>
          <p:nvPr/>
        </p:nvSpPr>
        <p:spPr>
          <a:xfrm>
            <a:off x="0" y="0"/>
            <a:ext cx="9144000" cy="799800"/>
          </a:xfrm>
          <a:prstGeom prst="rect">
            <a:avLst/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686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3000" b="1">
                <a:solidFill>
                  <a:schemeClr val="dk1"/>
                </a:solidFill>
              </a:rPr>
              <a:t>2018-19 UST PROJECT 的目標 :</a:t>
            </a:r>
            <a:r>
              <a:rPr lang="en-GB" sz="2400" b="1">
                <a:solidFill>
                  <a:schemeClr val="dk1"/>
                </a:solidFill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0" name="Google Shape;460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7005" y="1152226"/>
            <a:ext cx="1009398" cy="99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0365" y="3631588"/>
            <a:ext cx="941914" cy="987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6"/>
          <p:cNvSpPr txBox="1">
            <a:spLocks noGrp="1"/>
          </p:cNvSpPr>
          <p:nvPr>
            <p:ph type="title"/>
          </p:nvPr>
        </p:nvSpPr>
        <p:spPr>
          <a:xfrm>
            <a:off x="311700" y="26665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海下灣海岸公園參觀</a:t>
            </a:r>
            <a:endParaRPr/>
          </a:p>
        </p:txBody>
      </p:sp>
      <p:sp>
        <p:nvSpPr>
          <p:cNvPr id="467" name="Google Shape;467;p6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                                       </a:t>
            </a:r>
            <a:endParaRPr/>
          </a:p>
        </p:txBody>
      </p:sp>
      <p:pic>
        <p:nvPicPr>
          <p:cNvPr id="468" name="Google Shape;46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824700"/>
            <a:ext cx="3918874" cy="293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1586" y="1710800"/>
            <a:ext cx="4070712" cy="305305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66"/>
          <p:cNvSpPr txBox="1"/>
          <p:nvPr/>
        </p:nvSpPr>
        <p:spPr>
          <a:xfrm>
            <a:off x="327050" y="1080225"/>
            <a:ext cx="8520600" cy="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GB" sz="2400"/>
              <a:t>探究海岸保育</a:t>
            </a:r>
            <a:endParaRPr sz="2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7"/>
          <p:cNvSpPr txBox="1">
            <a:spLocks noGrp="1"/>
          </p:cNvSpPr>
          <p:nvPr>
            <p:ph type="title"/>
          </p:nvPr>
        </p:nvSpPr>
        <p:spPr>
          <a:xfrm>
            <a:off x="311700" y="35755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本</a:t>
            </a:r>
            <a:r>
              <a:rPr lang="en-GB">
                <a:solidFill>
                  <a:srgbClr val="EF6C00"/>
                </a:solidFill>
                <a:latin typeface="Arial"/>
                <a:ea typeface="Arial"/>
                <a:cs typeface="Arial"/>
                <a:sym typeface="Arial"/>
              </a:rPr>
              <a:t>年度 環保</a:t>
            </a:r>
            <a:r>
              <a:rPr lang="en-GB"/>
              <a:t>目標</a:t>
            </a:r>
            <a:endParaRPr/>
          </a:p>
        </p:txBody>
      </p:sp>
      <p:sp>
        <p:nvSpPr>
          <p:cNvPr id="476" name="Google Shape;476;p67"/>
          <p:cNvSpPr txBox="1">
            <a:spLocks noGrp="1"/>
          </p:cNvSpPr>
          <p:nvPr>
            <p:ph type="body" idx="1"/>
          </p:nvPr>
        </p:nvSpPr>
        <p:spPr>
          <a:xfrm>
            <a:off x="311700" y="1064950"/>
            <a:ext cx="8520600" cy="3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節能方面: 同學應善用校方提供的完善設備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                  多方面</a:t>
            </a:r>
            <a:r>
              <a:rPr lang="en-GB" sz="2400" b="1"/>
              <a:t>減低電量使用</a:t>
            </a: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減廢方面: 希望能提升膠樽和三色回收箱的使用率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            </a:t>
            </a:r>
            <a:r>
              <a:rPr lang="en-GB" sz="2400" b="1"/>
              <a:t>減少資源浪費</a:t>
            </a:r>
            <a:endParaRPr sz="2400"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695D46"/>
                </a:solidFill>
                <a:latin typeface="Arial"/>
                <a:ea typeface="Arial"/>
                <a:cs typeface="Arial"/>
                <a:sym typeface="Arial"/>
              </a:rPr>
              <a:t>環保並不能靠一個人完成，</a:t>
            </a:r>
            <a:endParaRPr sz="2400">
              <a:solidFill>
                <a:srgbClr val="695D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695D46"/>
                </a:solidFill>
                <a:latin typeface="Arial"/>
                <a:ea typeface="Arial"/>
                <a:cs typeface="Arial"/>
                <a:sym typeface="Arial"/>
              </a:rPr>
              <a:t>有賴</a:t>
            </a:r>
            <a:r>
              <a:rPr lang="en-GB" sz="2400" b="1">
                <a:solidFill>
                  <a:srgbClr val="695D46"/>
                </a:solidFill>
                <a:latin typeface="Arial"/>
                <a:ea typeface="Arial"/>
                <a:cs typeface="Arial"/>
                <a:sym typeface="Arial"/>
              </a:rPr>
              <a:t>全校同學齊心協力，積少成多，方見成效</a:t>
            </a:r>
            <a:r>
              <a:rPr lang="en-GB" sz="2400">
                <a:solidFill>
                  <a:srgbClr val="695D46"/>
                </a:solidFill>
                <a:latin typeface="Arial"/>
                <a:ea typeface="Arial"/>
                <a:cs typeface="Arial"/>
                <a:sym typeface="Arial"/>
              </a:rPr>
              <a:t> ! ! !</a:t>
            </a:r>
            <a:endParaRPr sz="2400"/>
          </a:p>
        </p:txBody>
      </p:sp>
      <p:pic>
        <p:nvPicPr>
          <p:cNvPr id="477" name="Google Shape;477;p67"/>
          <p:cNvPicPr preferRelativeResize="0"/>
          <p:nvPr/>
        </p:nvPicPr>
        <p:blipFill rotWithShape="1">
          <a:blip r:embed="rId3">
            <a:alphaModFix/>
          </a:blip>
          <a:srcRect l="23647" t="8182" r="7591" b="17699"/>
          <a:stretch/>
        </p:blipFill>
        <p:spPr>
          <a:xfrm>
            <a:off x="7200900" y="1598525"/>
            <a:ext cx="1791850" cy="1830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67"/>
          <p:cNvPicPr preferRelativeResize="0"/>
          <p:nvPr/>
        </p:nvPicPr>
        <p:blipFill rotWithShape="1">
          <a:blip r:embed="rId4">
            <a:alphaModFix/>
          </a:blip>
          <a:srcRect l="-1830" t="33098" r="1830" b="42956"/>
          <a:stretch/>
        </p:blipFill>
        <p:spPr>
          <a:xfrm rot="-1795362">
            <a:off x="7117431" y="1128463"/>
            <a:ext cx="1903890" cy="394228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67"/>
          <p:cNvSpPr txBox="1"/>
          <p:nvPr/>
        </p:nvSpPr>
        <p:spPr>
          <a:xfrm>
            <a:off x="7275450" y="3318400"/>
            <a:ext cx="17505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1"/>
              <a:t>Act now !</a:t>
            </a:r>
            <a:endParaRPr sz="2400" b="1" i="1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8"/>
          <p:cNvSpPr txBox="1">
            <a:spLocks noGrp="1"/>
          </p:cNvSpPr>
          <p:nvPr>
            <p:ph type="title"/>
          </p:nvPr>
        </p:nvSpPr>
        <p:spPr>
          <a:xfrm>
            <a:off x="311700" y="1674075"/>
            <a:ext cx="8520600" cy="15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latin typeface="Bree Serif"/>
                <a:ea typeface="Bree Serif"/>
                <a:cs typeface="Bree Serif"/>
                <a:sym typeface="Bree Serif"/>
              </a:rPr>
              <a:t>THANK YOU!</a:t>
            </a:r>
            <a:endParaRPr sz="6000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"/>
          <p:cNvSpPr txBox="1">
            <a:spLocks noGrp="1"/>
          </p:cNvSpPr>
          <p:nvPr>
            <p:ph type="title"/>
          </p:nvPr>
        </p:nvSpPr>
        <p:spPr>
          <a:xfrm>
            <a:off x="311700" y="1278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節能   </a:t>
            </a:r>
            <a:r>
              <a:rPr lang="en-GB" sz="2400">
                <a:latin typeface="Open Sans"/>
                <a:ea typeface="Open Sans"/>
                <a:cs typeface="Open Sans"/>
                <a:sym typeface="Open Sans"/>
              </a:rPr>
              <a:t>2016-2018 電量狀況</a:t>
            </a:r>
            <a:endParaRPr/>
          </a:p>
        </p:txBody>
      </p:sp>
      <p:sp>
        <p:nvSpPr>
          <p:cNvPr id="196" name="Google Shape;196;p36"/>
          <p:cNvSpPr txBox="1">
            <a:spLocks noGrp="1"/>
          </p:cNvSpPr>
          <p:nvPr>
            <p:ph type="body" idx="1"/>
          </p:nvPr>
        </p:nvSpPr>
        <p:spPr>
          <a:xfrm>
            <a:off x="113725" y="4093875"/>
            <a:ext cx="8520600" cy="8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</a:rPr>
              <a:t>    每年電費:   </a:t>
            </a:r>
            <a:r>
              <a:rPr lang="en-GB" sz="2400">
                <a:solidFill>
                  <a:srgbClr val="FF0000"/>
                </a:solidFill>
              </a:rPr>
              <a:t>$821,252    $820,481    $768,107</a:t>
            </a:r>
            <a:r>
              <a:rPr lang="en-GB" sz="2400">
                <a:solidFill>
                  <a:srgbClr val="000000"/>
                </a:solidFill>
              </a:rPr>
              <a:t>        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</a:endParaRPr>
          </a:p>
        </p:txBody>
      </p:sp>
      <p:pic>
        <p:nvPicPr>
          <p:cNvPr id="197" name="Google Shape;19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725" y="835275"/>
            <a:ext cx="7417850" cy="317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7"/>
          <p:cNvSpPr txBox="1">
            <a:spLocks noGrp="1"/>
          </p:cNvSpPr>
          <p:nvPr>
            <p:ph type="title"/>
          </p:nvPr>
        </p:nvSpPr>
        <p:spPr>
          <a:xfrm>
            <a:off x="311700" y="1576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節能   </a:t>
            </a:r>
            <a:r>
              <a:rPr lang="en-GB" sz="2400">
                <a:latin typeface="Open Sans"/>
                <a:ea typeface="Open Sans"/>
                <a:cs typeface="Open Sans"/>
                <a:sym typeface="Open Sans"/>
              </a:rPr>
              <a:t>2016-2018 年度電量改變</a:t>
            </a:r>
            <a:endParaRPr sz="2400"/>
          </a:p>
        </p:txBody>
      </p:sp>
      <p:sp>
        <p:nvSpPr>
          <p:cNvPr id="203" name="Google Shape;203;p37"/>
          <p:cNvSpPr txBox="1"/>
          <p:nvPr/>
        </p:nvSpPr>
        <p:spPr>
          <a:xfrm>
            <a:off x="0" y="1354150"/>
            <a:ext cx="1080300" cy="29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1  月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2  月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3  月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4  月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5  月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6  月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7  月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8  月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9  月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10 月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11 月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12 月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>
                <a:solidFill>
                  <a:srgbClr val="FF0000"/>
                </a:solidFill>
              </a:rPr>
              <a:t>全 年</a:t>
            </a:r>
            <a:endParaRPr b="1" u="sng">
              <a:solidFill>
                <a:srgbClr val="FF0000"/>
              </a:solidFill>
            </a:endParaRPr>
          </a:p>
        </p:txBody>
      </p:sp>
      <p:sp>
        <p:nvSpPr>
          <p:cNvPr id="204" name="Google Shape;204;p37"/>
          <p:cNvSpPr/>
          <p:nvPr/>
        </p:nvSpPr>
        <p:spPr>
          <a:xfrm>
            <a:off x="1362825" y="4301050"/>
            <a:ext cx="436200" cy="515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7"/>
          <p:cNvSpPr/>
          <p:nvPr/>
        </p:nvSpPr>
        <p:spPr>
          <a:xfrm>
            <a:off x="5751750" y="4301050"/>
            <a:ext cx="436200" cy="515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7"/>
          <p:cNvSpPr/>
          <p:nvPr/>
        </p:nvSpPr>
        <p:spPr>
          <a:xfrm>
            <a:off x="4288775" y="4301050"/>
            <a:ext cx="436200" cy="515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7"/>
          <p:cNvSpPr/>
          <p:nvPr/>
        </p:nvSpPr>
        <p:spPr>
          <a:xfrm>
            <a:off x="2825800" y="4301050"/>
            <a:ext cx="436200" cy="515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8" name="Google Shape;20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700" y="1045250"/>
            <a:ext cx="8520601" cy="3164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8"/>
          <p:cNvSpPr txBox="1">
            <a:spLocks noGrp="1"/>
          </p:cNvSpPr>
          <p:nvPr>
            <p:ph type="title"/>
          </p:nvPr>
        </p:nvSpPr>
        <p:spPr>
          <a:xfrm>
            <a:off x="311700" y="1576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節能   </a:t>
            </a:r>
            <a:r>
              <a:rPr lang="en-GB" sz="2400">
                <a:latin typeface="Open Sans"/>
                <a:ea typeface="Open Sans"/>
                <a:cs typeface="Open Sans"/>
                <a:sym typeface="Open Sans"/>
              </a:rPr>
              <a:t>2016-2018 年度電量改變</a:t>
            </a:r>
            <a:endParaRPr sz="2400"/>
          </a:p>
        </p:txBody>
      </p:sp>
      <p:sp>
        <p:nvSpPr>
          <p:cNvPr id="214" name="Google Shape;214;p38"/>
          <p:cNvSpPr txBox="1"/>
          <p:nvPr/>
        </p:nvSpPr>
        <p:spPr>
          <a:xfrm>
            <a:off x="0" y="1354150"/>
            <a:ext cx="1080300" cy="29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1  月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2  月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3  月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4  月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5  月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6  月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7  月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8  月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9  月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10 月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11 月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12 月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>
                <a:solidFill>
                  <a:srgbClr val="FF0000"/>
                </a:solidFill>
              </a:rPr>
              <a:t>全 年</a:t>
            </a:r>
            <a:endParaRPr b="1" u="sng">
              <a:solidFill>
                <a:srgbClr val="FF0000"/>
              </a:solidFill>
            </a:endParaRPr>
          </a:p>
        </p:txBody>
      </p:sp>
      <p:sp>
        <p:nvSpPr>
          <p:cNvPr id="215" name="Google Shape;215;p38"/>
          <p:cNvSpPr/>
          <p:nvPr/>
        </p:nvSpPr>
        <p:spPr>
          <a:xfrm>
            <a:off x="1362825" y="4301050"/>
            <a:ext cx="436200" cy="515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8"/>
          <p:cNvSpPr/>
          <p:nvPr/>
        </p:nvSpPr>
        <p:spPr>
          <a:xfrm>
            <a:off x="5751750" y="4301050"/>
            <a:ext cx="436200" cy="515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8"/>
          <p:cNvSpPr/>
          <p:nvPr/>
        </p:nvSpPr>
        <p:spPr>
          <a:xfrm>
            <a:off x="4288775" y="4301050"/>
            <a:ext cx="436200" cy="515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8"/>
          <p:cNvSpPr/>
          <p:nvPr/>
        </p:nvSpPr>
        <p:spPr>
          <a:xfrm>
            <a:off x="2825800" y="4301050"/>
            <a:ext cx="436200" cy="515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9" name="Google Shape;21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700" y="1045250"/>
            <a:ext cx="8520601" cy="316453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8"/>
          <p:cNvSpPr/>
          <p:nvPr/>
        </p:nvSpPr>
        <p:spPr>
          <a:xfrm>
            <a:off x="8396100" y="4301050"/>
            <a:ext cx="436200" cy="515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8"/>
          <p:cNvSpPr/>
          <p:nvPr/>
        </p:nvSpPr>
        <p:spPr>
          <a:xfrm>
            <a:off x="7101850" y="4301050"/>
            <a:ext cx="436200" cy="515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8"/>
          <p:cNvSpPr/>
          <p:nvPr/>
        </p:nvSpPr>
        <p:spPr>
          <a:xfrm>
            <a:off x="6437800" y="3019725"/>
            <a:ext cx="2665500" cy="9456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9"/>
          <p:cNvSpPr txBox="1">
            <a:spLocks noGrp="1"/>
          </p:cNvSpPr>
          <p:nvPr>
            <p:ph type="title"/>
          </p:nvPr>
        </p:nvSpPr>
        <p:spPr>
          <a:xfrm>
            <a:off x="311700" y="2549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節能 </a:t>
            </a:r>
            <a:r>
              <a:rPr lang="en-GB" sz="2400">
                <a:solidFill>
                  <a:srgbClr val="EF6C00"/>
                </a:solidFill>
                <a:latin typeface="Arial"/>
                <a:ea typeface="Arial"/>
                <a:cs typeface="Arial"/>
                <a:sym typeface="Arial"/>
              </a:rPr>
              <a:t>未來電量預算</a:t>
            </a:r>
            <a:endParaRPr sz="2400"/>
          </a:p>
        </p:txBody>
      </p:sp>
      <p:pic>
        <p:nvPicPr>
          <p:cNvPr id="228" name="Google Shape;22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8375" y="1015150"/>
            <a:ext cx="5907256" cy="368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9"/>
          <p:cNvSpPr/>
          <p:nvPr/>
        </p:nvSpPr>
        <p:spPr>
          <a:xfrm>
            <a:off x="5416725" y="1995600"/>
            <a:ext cx="295500" cy="2270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9"/>
          <p:cNvSpPr txBox="1"/>
          <p:nvPr/>
        </p:nvSpPr>
        <p:spPr>
          <a:xfrm>
            <a:off x="5358525" y="2650200"/>
            <a:ext cx="411900" cy="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</a:rPr>
              <a:t>預計</a:t>
            </a:r>
            <a:endParaRPr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0"/>
          <p:cNvSpPr txBox="1">
            <a:spLocks noGrp="1"/>
          </p:cNvSpPr>
          <p:nvPr>
            <p:ph type="title"/>
          </p:nvPr>
        </p:nvSpPr>
        <p:spPr>
          <a:xfrm>
            <a:off x="311700" y="2549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節能 </a:t>
            </a:r>
            <a:r>
              <a:rPr lang="en-GB" sz="2400">
                <a:solidFill>
                  <a:srgbClr val="EF6C00"/>
                </a:solidFill>
                <a:latin typeface="Arial"/>
                <a:ea typeface="Arial"/>
                <a:cs typeface="Arial"/>
                <a:sym typeface="Arial"/>
              </a:rPr>
              <a:t>未來電量預算</a:t>
            </a:r>
            <a:endParaRPr sz="2400"/>
          </a:p>
        </p:txBody>
      </p:sp>
      <p:pic>
        <p:nvPicPr>
          <p:cNvPr id="236" name="Google Shape;23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8375" y="1015150"/>
            <a:ext cx="5907256" cy="368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0"/>
          <p:cNvSpPr/>
          <p:nvPr/>
        </p:nvSpPr>
        <p:spPr>
          <a:xfrm>
            <a:off x="5416725" y="1995600"/>
            <a:ext cx="295500" cy="2270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40"/>
          <p:cNvSpPr txBox="1"/>
          <p:nvPr/>
        </p:nvSpPr>
        <p:spPr>
          <a:xfrm>
            <a:off x="5358525" y="2650200"/>
            <a:ext cx="411900" cy="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</a:rPr>
              <a:t>預計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6293100" y="2116975"/>
            <a:ext cx="1045200" cy="528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40"/>
          <p:cNvSpPr/>
          <p:nvPr/>
        </p:nvSpPr>
        <p:spPr>
          <a:xfrm>
            <a:off x="5724225" y="2074000"/>
            <a:ext cx="257100" cy="788100"/>
          </a:xfrm>
          <a:prstGeom prst="rect">
            <a:avLst/>
          </a:prstGeom>
          <a:solidFill>
            <a:srgbClr val="F4CCCC"/>
          </a:solidFill>
          <a:ln w="381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1"/>
          <p:cNvSpPr txBox="1">
            <a:spLocks noGrp="1"/>
          </p:cNvSpPr>
          <p:nvPr>
            <p:ph type="title"/>
          </p:nvPr>
        </p:nvSpPr>
        <p:spPr>
          <a:xfrm>
            <a:off x="311700" y="2071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節能 </a:t>
            </a:r>
            <a:r>
              <a:rPr lang="en-GB" sz="2400"/>
              <a:t>校</a:t>
            </a:r>
            <a:r>
              <a:rPr lang="en-GB" sz="2400">
                <a:latin typeface="Arial"/>
                <a:ea typeface="Arial"/>
                <a:cs typeface="Arial"/>
                <a:sym typeface="Arial"/>
              </a:rPr>
              <a:t>內</a:t>
            </a:r>
            <a:r>
              <a:rPr lang="en-GB" sz="2400"/>
              <a:t>設施</a:t>
            </a:r>
            <a:endParaRPr/>
          </a:p>
        </p:txBody>
      </p:sp>
      <p:sp>
        <p:nvSpPr>
          <p:cNvPr id="246" name="Google Shape;246;p41"/>
          <p:cNvSpPr txBox="1">
            <a:spLocks noGrp="1"/>
          </p:cNvSpPr>
          <p:nvPr>
            <p:ph type="body" idx="1"/>
          </p:nvPr>
        </p:nvSpPr>
        <p:spPr>
          <a:xfrm>
            <a:off x="311700" y="920400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</a:rPr>
              <a:t>(一) 已</a:t>
            </a: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於</a:t>
            </a:r>
            <a:r>
              <a:rPr lang="en-GB" sz="2400">
                <a:solidFill>
                  <a:srgbClr val="000000"/>
                </a:solidFill>
              </a:rPr>
              <a:t>課室安裝T5 LED節能雙管</a:t>
            </a: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光管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數量 : 150套 ( 300支光管 )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地點 :  25 間  ( 每間6套 )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41" descr="Image result for t5 led tub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6825" y="0"/>
            <a:ext cx="2157175" cy="173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1"/>
          <p:cNvSpPr txBox="1"/>
          <p:nvPr/>
        </p:nvSpPr>
        <p:spPr>
          <a:xfrm>
            <a:off x="1090675" y="4511300"/>
            <a:ext cx="2368500" cy="2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1"/>
              <a:t>原有設備相片</a:t>
            </a:r>
            <a:endParaRPr b="1" i="1"/>
          </a:p>
        </p:txBody>
      </p:sp>
      <p:sp>
        <p:nvSpPr>
          <p:cNvPr id="249" name="Google Shape;249;p41"/>
          <p:cNvSpPr txBox="1"/>
          <p:nvPr/>
        </p:nvSpPr>
        <p:spPr>
          <a:xfrm>
            <a:off x="5084588" y="4489650"/>
            <a:ext cx="2725500" cy="2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1"/>
              <a:t>更換設備後相片</a:t>
            </a:r>
            <a:endParaRPr b="1" i="1"/>
          </a:p>
        </p:txBody>
      </p:sp>
      <p:sp>
        <p:nvSpPr>
          <p:cNvPr id="250" name="Google Shape;250;p41"/>
          <p:cNvSpPr txBox="1"/>
          <p:nvPr/>
        </p:nvSpPr>
        <p:spPr>
          <a:xfrm>
            <a:off x="1438075" y="2928650"/>
            <a:ext cx="59937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0000"/>
                </a:solidFill>
              </a:rPr>
              <a:t>                  </a:t>
            </a:r>
            <a:endParaRPr sz="3000">
              <a:solidFill>
                <a:srgbClr val="FF0000"/>
              </a:solidFill>
            </a:endParaRPr>
          </a:p>
        </p:txBody>
      </p:sp>
      <p:pic>
        <p:nvPicPr>
          <p:cNvPr id="251" name="Google Shape;25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4600" y="2388118"/>
            <a:ext cx="2725500" cy="2044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1"/>
          <p:cNvPicPr preferRelativeResize="0"/>
          <p:nvPr/>
        </p:nvPicPr>
        <p:blipFill rotWithShape="1">
          <a:blip r:embed="rId5">
            <a:alphaModFix/>
          </a:blip>
          <a:srcRect l="-1830" t="33098" r="1830" b="42956"/>
          <a:stretch/>
        </p:blipFill>
        <p:spPr>
          <a:xfrm rot="269451">
            <a:off x="5059505" y="2825325"/>
            <a:ext cx="2750966" cy="569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0500" y="2388125"/>
            <a:ext cx="2725500" cy="204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1"/>
          <p:cNvPicPr preferRelativeResize="0"/>
          <p:nvPr/>
        </p:nvPicPr>
        <p:blipFill rotWithShape="1">
          <a:blip r:embed="rId7">
            <a:alphaModFix/>
          </a:blip>
          <a:srcRect l="4698" t="31667" b="50404"/>
          <a:stretch/>
        </p:blipFill>
        <p:spPr>
          <a:xfrm rot="-1213509">
            <a:off x="1473298" y="3121163"/>
            <a:ext cx="1630106" cy="210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595</Words>
  <Application>Microsoft Office PowerPoint</Application>
  <PresentationFormat>On-screen Show (16:9)</PresentationFormat>
  <Paragraphs>228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Open Sans</vt:lpstr>
      <vt:lpstr>PT Sans Narrow</vt:lpstr>
      <vt:lpstr>Bree Serif</vt:lpstr>
      <vt:lpstr>Microsoft JhengHei</vt:lpstr>
      <vt:lpstr>Calibri</vt:lpstr>
      <vt:lpstr>Arial</vt:lpstr>
      <vt:lpstr>Microsoft Yahei</vt:lpstr>
      <vt:lpstr>Tropic</vt:lpstr>
      <vt:lpstr>4_Office 佈景主題</vt:lpstr>
      <vt:lpstr>2_Office 佈景主題</vt:lpstr>
      <vt:lpstr>Office 佈景主題</vt:lpstr>
      <vt:lpstr>1_Office 佈景主題</vt:lpstr>
      <vt:lpstr>環保小組 </vt:lpstr>
      <vt:lpstr>綠色學校獎 (第17屆)</vt:lpstr>
      <vt:lpstr>全年活動介紹</vt:lpstr>
      <vt:lpstr>節能   2016-2018 電量狀況</vt:lpstr>
      <vt:lpstr>節能   2016-2018 年度電量改變</vt:lpstr>
      <vt:lpstr>節能   2016-2018 年度電量改變</vt:lpstr>
      <vt:lpstr>節能 未來電量預算</vt:lpstr>
      <vt:lpstr>節能 未來電量預算</vt:lpstr>
      <vt:lpstr>節能 校內設施</vt:lpstr>
      <vt:lpstr>節能 校內設施 </vt:lpstr>
      <vt:lpstr>節能 校內設施</vt:lpstr>
      <vt:lpstr>節能約章 2018</vt:lpstr>
      <vt:lpstr>節能 校內政策</vt:lpstr>
      <vt:lpstr>減廢的重要性</vt:lpstr>
      <vt:lpstr>減廢 校內設施</vt:lpstr>
      <vt:lpstr>減廢 校內設施</vt:lpstr>
      <vt:lpstr>塑膠回收計劃</vt:lpstr>
      <vt:lpstr>塑膠回收計劃</vt:lpstr>
      <vt:lpstr>塑膠回收計劃 </vt:lpstr>
      <vt:lpstr>塑膠樽回收箱使用方法</vt:lpstr>
      <vt:lpstr>塑膠樽回收箱使用方法</vt:lpstr>
      <vt:lpstr>塑膠樽回收箱使用方法</vt:lpstr>
      <vt:lpstr>環保科學探究</vt:lpstr>
      <vt:lpstr>PowerPoint Presentation</vt:lpstr>
      <vt:lpstr>PowerPoint Presentation</vt:lpstr>
      <vt:lpstr>PowerPoint Presentation</vt:lpstr>
      <vt:lpstr>我們的實驗地點</vt:lpstr>
      <vt:lpstr>量度黑炭的程序</vt:lpstr>
      <vt:lpstr>黑炭濃度 : 日夜比較</vt:lpstr>
      <vt:lpstr>黑炭濃度 : 日夜比較</vt:lpstr>
      <vt:lpstr>量度氧化氮的實驗儀器</vt:lpstr>
      <vt:lpstr>  </vt:lpstr>
      <vt:lpstr>PowerPoint Presentation</vt:lpstr>
      <vt:lpstr>海下灣海岸公園參觀</vt:lpstr>
      <vt:lpstr>本年度 環保目標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環保小組 </dc:title>
  <dc:creator>Wai Yi Lee</dc:creator>
  <cp:lastModifiedBy>Wai Yi Lee</cp:lastModifiedBy>
  <cp:revision>1</cp:revision>
  <dcterms:modified xsi:type="dcterms:W3CDTF">2018-10-25T01:43:21Z</dcterms:modified>
</cp:coreProperties>
</file>